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226" r:id="rId2"/>
    <p:sldId id="2536" r:id="rId3"/>
    <p:sldId id="2530" r:id="rId4"/>
    <p:sldId id="2531" r:id="rId5"/>
    <p:sldId id="2532" r:id="rId6"/>
    <p:sldId id="2533" r:id="rId7"/>
    <p:sldId id="2469" r:id="rId8"/>
    <p:sldId id="2518" r:id="rId9"/>
    <p:sldId id="2437" r:id="rId10"/>
    <p:sldId id="2535" r:id="rId11"/>
  </p:sldIdLst>
  <p:sldSz cx="24377650" cy="13716000"/>
  <p:notesSz cx="6858000" cy="9144000"/>
  <p:defaultTextStyle>
    <a:defPPr>
      <a:defRPr lang="en-US"/>
    </a:defPPr>
    <a:lvl1pPr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 pitchFamily="34" charset="0"/>
        <a:ea typeface="+mn-ea"/>
        <a:cs typeface="+mn-cs"/>
      </a:defRPr>
    </a:lvl1pPr>
    <a:lvl2pPr marL="912813" indent="-4556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 pitchFamily="34" charset="0"/>
        <a:ea typeface="+mn-ea"/>
        <a:cs typeface="+mn-cs"/>
      </a:defRPr>
    </a:lvl2pPr>
    <a:lvl3pPr marL="1827213" indent="-9128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 pitchFamily="34" charset="0"/>
        <a:ea typeface="+mn-ea"/>
        <a:cs typeface="+mn-cs"/>
      </a:defRPr>
    </a:lvl3pPr>
    <a:lvl4pPr marL="2741613" indent="-13700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 pitchFamily="34" charset="0"/>
        <a:ea typeface="+mn-ea"/>
        <a:cs typeface="+mn-cs"/>
      </a:defRPr>
    </a:lvl4pPr>
    <a:lvl5pPr marL="3656013" indent="-18272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Lato Light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Lato Light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Lato Light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Lato Ligh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7F7F7"/>
    <a:srgbClr val="000000"/>
    <a:srgbClr val="F4F4F4"/>
    <a:srgbClr val="F6F8F7"/>
    <a:srgbClr val="F4F2F5"/>
    <a:srgbClr val="FBF9FC"/>
    <a:srgbClr val="FAF8FC"/>
    <a:srgbClr val="B8BBC1"/>
  </p:clrMru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83" autoAdjust="0"/>
    <p:restoredTop sz="89885" autoAdjust="0"/>
  </p:normalViewPr>
  <p:slideViewPr>
    <p:cSldViewPr snapToObjects="1">
      <p:cViewPr varScale="1">
        <p:scale>
          <a:sx n="52" d="100"/>
          <a:sy n="52" d="100"/>
        </p:scale>
        <p:origin x="-978" y="-96"/>
      </p:cViewPr>
      <p:guideLst>
        <p:guide orient="horz" pos="4320"/>
        <p:guide pos="76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7753128-2B9A-49D2-91F2-4291010723B6}" type="datetimeFigureOut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798B812-5710-496D-AC9F-9F15A30C886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 Light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 Light" pitchFamily="34" charset="0"/>
              </a:defRPr>
            </a:lvl1pPr>
          </a:lstStyle>
          <a:p>
            <a:pPr>
              <a:defRPr/>
            </a:pPr>
            <a:fld id="{CF142453-8CE6-40F6-8590-7C1C3D217655}" type="datetimeFigureOut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 Light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 Light" pitchFamily="34" charset="0"/>
              </a:defRPr>
            </a:lvl1pPr>
          </a:lstStyle>
          <a:p>
            <a:pPr>
              <a:defRPr/>
            </a:pPr>
            <a:fld id="{4FF864E8-FAF6-4CC7-9F57-D211E09D4D3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Calibri Light"/>
        <a:ea typeface="+mn-ea"/>
        <a:cs typeface="+mn-cs"/>
      </a:defRPr>
    </a:lvl1pPr>
    <a:lvl2pPr marL="9128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Calibri Light"/>
        <a:ea typeface="+mn-ea"/>
        <a:cs typeface="+mn-cs"/>
      </a:defRPr>
    </a:lvl2pPr>
    <a:lvl3pPr marL="18272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Calibri Light"/>
        <a:ea typeface="+mn-ea"/>
        <a:cs typeface="+mn-cs"/>
      </a:defRPr>
    </a:lvl3pPr>
    <a:lvl4pPr marL="27416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Calibri Light"/>
        <a:ea typeface="+mn-ea"/>
        <a:cs typeface="+mn-cs"/>
      </a:defRPr>
    </a:lvl4pPr>
    <a:lvl5pPr marL="36560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Calibri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>
              <a:latin typeface="Calibri Light" pitchFamily="34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57EACC-140F-47FA-A138-F464C459EA23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Calibri Light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51F770-499B-4C99-B517-C9141E263719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Calibri Light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51F770-499B-4C99-B517-C9141E263719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Calibri Light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51F770-499B-4C99-B517-C9141E263719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latin typeface="Calibri Light" pitchFamily="34" charset="0"/>
              </a:rPr>
              <a:t>To change the image behind the Mock up.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latin typeface="Calibri Light" pitchFamily="34" charset="0"/>
              </a:rPr>
              <a:t>Select the layer - &gt; Right Click -&gt; Send to Back -&gt; Delete the image -&gt; Drag &amp; Drop your Own Picture -&gt; Send to Back (again)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E79BAE-FA37-418C-A41A-7A6FC419C0DA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latin typeface="Calibri Light" pitchFamily="34" charset="0"/>
              </a:rPr>
              <a:t>To change the image behind the Mock up.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latin typeface="Calibri Light" pitchFamily="34" charset="0"/>
              </a:rPr>
              <a:t>Select the layer - &gt; Right Click -&gt; Send to Back -&gt; Delete the image -&gt; Drag &amp; Drop your Own Picture -&gt; Send to Back (again)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A7A7345-A9EA-4040-AE07-1D9851BDCDDF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latin typeface="Calibri Light" pitchFamily="34" charset="0"/>
              </a:rPr>
              <a:t>To change the image behind the Mock up.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latin typeface="Calibri Light" pitchFamily="34" charset="0"/>
              </a:rPr>
              <a:t>Select the layer - &gt; Right Click -&gt; Send to Back -&gt; Delete the image -&gt; Drag &amp; Drop your Own Picture -&gt; Send to Back (again)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E79BAE-FA37-418C-A41A-7A6FC419C0DA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377650" cy="13715999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800"/>
            </a:lvl1pPr>
          </a:lstStyle>
          <a:p>
            <a:pPr lvl="0"/>
            <a:endParaRPr lang="en-US" noProof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ceholder-mi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5288768" y="2560321"/>
            <a:ext cx="5669280" cy="859536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800"/>
            </a:lvl1pPr>
          </a:lstStyle>
          <a:p>
            <a:pPr lvl="0"/>
            <a:endParaRPr lang="en-US" noProof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ceholder-mi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924281" y="5151119"/>
            <a:ext cx="9903920" cy="7572468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800"/>
            </a:lvl1pPr>
          </a:lstStyle>
          <a:p>
            <a:pPr lvl="0"/>
            <a:endParaRPr lang="en-US" noProof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13579493" y="5151119"/>
            <a:ext cx="9903920" cy="7572468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800"/>
            </a:lvl1pPr>
          </a:lstStyle>
          <a:p>
            <a:pPr lvl="0"/>
            <a:endParaRPr lang="en-US" noProof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laceholder-mi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0704176" y="3297336"/>
            <a:ext cx="10553700" cy="905111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800"/>
            </a:lvl1pPr>
          </a:lstStyle>
          <a:p>
            <a:pPr lvl="0"/>
            <a:endParaRPr lang="en-US" noProof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3886670" y="2066657"/>
            <a:ext cx="5018049" cy="8906256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800"/>
            </a:lvl1pPr>
          </a:lstStyle>
          <a:p>
            <a:pPr lvl="0"/>
            <a:endParaRPr lang="en-US" noProof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5598076" y="3314699"/>
            <a:ext cx="6126480" cy="7756072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800"/>
            </a:lvl1pPr>
          </a:lstStyle>
          <a:p>
            <a:pPr lvl="0"/>
            <a:endParaRPr lang="en-US" noProof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Portfolio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-72" y="5254"/>
            <a:ext cx="11884098" cy="13710745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lvl="0"/>
            <a:endParaRPr lang="en-US"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2417425" y="0"/>
            <a:ext cx="11972815" cy="137160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lvl="0"/>
            <a:endParaRPr lang="en-US" noProof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76400" y="3651250"/>
            <a:ext cx="21024850" cy="870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43" tIns="91422" rIns="182843" bIns="914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Title Placeholder 3"/>
          <p:cNvSpPr>
            <a:spLocks noGrp="1"/>
          </p:cNvSpPr>
          <p:nvPr>
            <p:ph type="title"/>
          </p:nvPr>
        </p:nvSpPr>
        <p:spPr bwMode="auto">
          <a:xfrm>
            <a:off x="1676400" y="730250"/>
            <a:ext cx="21024850" cy="265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8" r:id="rId8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6000" kern="1200">
          <a:solidFill>
            <a:schemeClr val="tx1"/>
          </a:solidFill>
          <a:latin typeface="Montserrat Hairline" charset="0"/>
          <a:ea typeface="Montserrat Hairline" charset="0"/>
          <a:cs typeface="Montserrat Hairline" charset="0"/>
        </a:defRPr>
      </a:lvl1pPr>
      <a:lvl2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ontserrat Hairline"/>
          <a:ea typeface="Montserrat Hairline"/>
          <a:cs typeface="Montserrat Hairline"/>
        </a:defRPr>
      </a:lvl2pPr>
      <a:lvl3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ontserrat Hairline"/>
          <a:ea typeface="Montserrat Hairline"/>
          <a:cs typeface="Montserrat Hairline"/>
        </a:defRPr>
      </a:lvl3pPr>
      <a:lvl4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ontserrat Hairline"/>
          <a:ea typeface="Montserrat Hairline"/>
          <a:cs typeface="Montserrat Hairline"/>
        </a:defRPr>
      </a:lvl4pPr>
      <a:lvl5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ontserrat Hairline"/>
          <a:ea typeface="Montserrat Hairline"/>
          <a:cs typeface="Montserrat Hairline"/>
        </a:defRPr>
      </a:lvl5pPr>
      <a:lvl6pPr marL="4572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ontserrat Hairline"/>
          <a:ea typeface="Montserrat Hairline"/>
          <a:cs typeface="Montserrat Hairline"/>
        </a:defRPr>
      </a:lvl6pPr>
      <a:lvl7pPr marL="9144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ontserrat Hairline"/>
          <a:ea typeface="Montserrat Hairline"/>
          <a:cs typeface="Montserrat Hairline"/>
        </a:defRPr>
      </a:lvl7pPr>
      <a:lvl8pPr marL="13716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ontserrat Hairline"/>
          <a:ea typeface="Montserrat Hairline"/>
          <a:cs typeface="Montserrat Hairline"/>
        </a:defRPr>
      </a:lvl8pPr>
      <a:lvl9pPr marL="18288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ontserrat Hairline"/>
          <a:ea typeface="Montserrat Hairline"/>
          <a:cs typeface="Montserrat Hairline"/>
        </a:defRPr>
      </a:lvl9pPr>
    </p:titleStyle>
    <p:bodyStyle>
      <a:lvl1pPr algn="l" defTabSz="1827213" rtl="0" eaLnBrk="0" fontAlgn="base" hangingPunct="0">
        <a:lnSpc>
          <a:spcPct val="90000"/>
        </a:lnSpc>
        <a:spcBef>
          <a:spcPts val="2000"/>
        </a:spcBef>
        <a:spcAft>
          <a:spcPct val="0"/>
        </a:spcAft>
        <a:buFont typeface="Arial" pitchFamily="34" charset="0"/>
        <a:defRPr lang="en-US" sz="4800" kern="1200" dirty="0">
          <a:solidFill>
            <a:schemeClr val="tx1"/>
          </a:solidFill>
          <a:latin typeface="Montserrat Hairline" charset="0"/>
          <a:ea typeface="Montserrat Hairline" charset="0"/>
          <a:cs typeface="Montserrat Hairline" charset="0"/>
        </a:defRPr>
      </a:lvl1pPr>
      <a:lvl2pPr marL="912813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lang="en-US" sz="4000" kern="1200" dirty="0">
          <a:solidFill>
            <a:schemeClr val="tx1"/>
          </a:solidFill>
          <a:latin typeface="Montserrat Hairline" charset="0"/>
          <a:ea typeface="Montserrat Hairline" charset="0"/>
          <a:cs typeface="Montserrat Hairline" charset="0"/>
        </a:defRPr>
      </a:lvl2pPr>
      <a:lvl3pPr marL="1827213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lang="en-US" sz="3600" kern="1200" dirty="0">
          <a:solidFill>
            <a:schemeClr val="tx1"/>
          </a:solidFill>
          <a:latin typeface="Montserrat Hairline" charset="0"/>
          <a:ea typeface="Montserrat Hairline" charset="0"/>
          <a:cs typeface="Montserrat Hairline" charset="0"/>
        </a:defRPr>
      </a:lvl3pPr>
      <a:lvl4pPr marL="2741613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lang="en-US" sz="3200" kern="1200" dirty="0">
          <a:solidFill>
            <a:schemeClr val="tx1"/>
          </a:solidFill>
          <a:latin typeface="Montserrat Hairline" charset="0"/>
          <a:ea typeface="Montserrat Hairline" charset="0"/>
          <a:cs typeface="Montserrat Hairline" charset="0"/>
        </a:defRPr>
      </a:lvl4pPr>
      <a:lvl5pPr marL="3656013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lang="en-US" sz="3200" kern="1200" dirty="0">
          <a:solidFill>
            <a:schemeClr val="tx1"/>
          </a:solidFill>
          <a:latin typeface="Montserrat Hairline" charset="0"/>
          <a:ea typeface="Montserrat Hairline" charset="0"/>
          <a:cs typeface="Montserrat Hairline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mcertificatio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Box 12"/>
          <p:cNvSpPr txBox="1">
            <a:spLocks noChangeArrowheads="1"/>
          </p:cNvSpPr>
          <p:nvPr/>
        </p:nvSpPr>
        <p:spPr bwMode="auto">
          <a:xfrm>
            <a:off x="1146176" y="3710028"/>
            <a:ext cx="24377649" cy="4900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150000"/>
              </a:lnSpc>
            </a:pPr>
            <a:r>
              <a:rPr lang="en-US" sz="35000" baseline="-25000" dirty="0" smtClean="0">
                <a:solidFill>
                  <a:schemeClr val="bg1">
                    <a:lumMod val="95000"/>
                  </a:schemeClr>
                </a:solidFill>
                <a:latin typeface="Lora" pitchFamily="2" charset="0"/>
                <a:ea typeface="Montserrat Light" pitchFamily="50" charset="0"/>
                <a:cs typeface="Montserrat Light" pitchFamily="50" charset="0"/>
              </a:rPr>
              <a:t>workshop</a:t>
            </a:r>
            <a:endParaRPr lang="en-US" sz="35000" baseline="-25000" dirty="0">
              <a:solidFill>
                <a:schemeClr val="bg1">
                  <a:lumMod val="95000"/>
                </a:schemeClr>
              </a:solidFill>
              <a:latin typeface="Lora" pitchFamily="2" charset="0"/>
              <a:ea typeface="Montserrat Light" pitchFamily="50" charset="0"/>
              <a:cs typeface="Montserrat Light" pitchFamily="5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57800" y="4232275"/>
            <a:ext cx="13884275" cy="3770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0" b="1" spc="600" dirty="0">
                <a:solidFill>
                  <a:schemeClr val="accent1"/>
                </a:solidFill>
                <a:latin typeface="Lora" pitchFamily="2" charset="0"/>
                <a:ea typeface="Montserrat" charset="0"/>
                <a:cs typeface="Montserrat" charset="0"/>
              </a:rPr>
              <a:t>scrum</a:t>
            </a:r>
          </a:p>
        </p:txBody>
      </p:sp>
      <p:pic>
        <p:nvPicPr>
          <p:cNvPr id="4" name="3 Imagen" descr="psm-exam-simulator.pn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825" y="12573000"/>
            <a:ext cx="3962400" cy="7239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20"/>
          <p:cNvSpPr txBox="1">
            <a:spLocks noChangeArrowheads="1"/>
          </p:cNvSpPr>
          <p:nvPr/>
        </p:nvSpPr>
        <p:spPr bwMode="auto">
          <a:xfrm>
            <a:off x="8301038" y="0"/>
            <a:ext cx="16076612" cy="377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3900" b="1" dirty="0" smtClean="0">
                <a:solidFill>
                  <a:srgbClr val="F7F7F7"/>
                </a:solidFill>
                <a:latin typeface="Lora" pitchFamily="2" charset="0"/>
                <a:ea typeface="Montserrat" pitchFamily="50" charset="0"/>
                <a:cs typeface="Montserrat" pitchFamily="50" charset="0"/>
              </a:rPr>
              <a:t>Increment</a:t>
            </a:r>
            <a:endParaRPr lang="en-US" sz="23900" b="1" dirty="0">
              <a:solidFill>
                <a:srgbClr val="F7F7F7"/>
              </a:solidFill>
              <a:latin typeface="Lora" pitchFamily="2" charset="0"/>
              <a:ea typeface="Montserrat" pitchFamily="50" charset="0"/>
              <a:cs typeface="Montserrat" pitchFamily="50" charset="0"/>
            </a:endParaRPr>
          </a:p>
        </p:txBody>
      </p:sp>
      <p:sp>
        <p:nvSpPr>
          <p:cNvPr id="12292" name="TextBox 8"/>
          <p:cNvSpPr txBox="1">
            <a:spLocks noChangeArrowheads="1"/>
          </p:cNvSpPr>
          <p:nvPr/>
        </p:nvSpPr>
        <p:spPr bwMode="auto">
          <a:xfrm>
            <a:off x="699294" y="665163"/>
            <a:ext cx="760174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0000" b="1" dirty="0" smtClean="0">
                <a:solidFill>
                  <a:schemeClr val="tx2"/>
                </a:solidFill>
                <a:latin typeface="Lora" pitchFamily="2" charset="0"/>
                <a:ea typeface="Montserrat" pitchFamily="50" charset="0"/>
                <a:cs typeface="Montserrat" pitchFamily="50" charset="0"/>
              </a:rPr>
              <a:t>Sprint Backlog</a:t>
            </a:r>
            <a:endParaRPr lang="en-US" sz="10000" b="1" dirty="0">
              <a:solidFill>
                <a:schemeClr val="tx2"/>
              </a:solidFill>
              <a:latin typeface="Lora" pitchFamily="2" charset="0"/>
              <a:ea typeface="Montserrat" pitchFamily="50" charset="0"/>
              <a:cs typeface="Montserrat" pitchFamily="50" charset="0"/>
            </a:endParaRPr>
          </a:p>
        </p:txBody>
      </p:sp>
      <p:sp>
        <p:nvSpPr>
          <p:cNvPr id="12293" name="TextBox 9"/>
          <p:cNvSpPr txBox="1">
            <a:spLocks noChangeArrowheads="1"/>
          </p:cNvSpPr>
          <p:nvPr/>
        </p:nvSpPr>
        <p:spPr bwMode="auto">
          <a:xfrm>
            <a:off x="800102" y="3935413"/>
            <a:ext cx="4759324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Is the set of Product Backlog items selected for the Sprint .</a:t>
            </a:r>
            <a:endParaRPr lang="en-US" sz="2500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  <a:ea typeface="Montserrat Light" pitchFamily="50" charset="0"/>
              <a:cs typeface="Montserrat Light" pitchFamily="50" charset="0"/>
            </a:endParaRPr>
          </a:p>
        </p:txBody>
      </p:sp>
      <p:sp>
        <p:nvSpPr>
          <p:cNvPr id="18" name="Shape 2541"/>
          <p:cNvSpPr/>
          <p:nvPr/>
        </p:nvSpPr>
        <p:spPr>
          <a:xfrm rot="2700000">
            <a:off x="2292997" y="5730226"/>
            <a:ext cx="1520825" cy="15208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48" y="10800"/>
                </a:moveTo>
                <a:lnTo>
                  <a:pt x="21424" y="1024"/>
                </a:lnTo>
                <a:cubicBezTo>
                  <a:pt x="21533" y="916"/>
                  <a:pt x="21600" y="766"/>
                  <a:pt x="21600" y="600"/>
                </a:cubicBezTo>
                <a:cubicBezTo>
                  <a:pt x="21600" y="269"/>
                  <a:pt x="21332" y="0"/>
                  <a:pt x="21000" y="0"/>
                </a:cubicBezTo>
                <a:cubicBezTo>
                  <a:pt x="20835" y="0"/>
                  <a:pt x="20685" y="67"/>
                  <a:pt x="20576" y="176"/>
                </a:cubicBezTo>
                <a:lnTo>
                  <a:pt x="10800" y="9952"/>
                </a:lnTo>
                <a:lnTo>
                  <a:pt x="1024" y="176"/>
                </a:lnTo>
                <a:cubicBezTo>
                  <a:pt x="916" y="67"/>
                  <a:pt x="766" y="0"/>
                  <a:pt x="600" y="0"/>
                </a:cubicBezTo>
                <a:cubicBezTo>
                  <a:pt x="268" y="0"/>
                  <a:pt x="0" y="269"/>
                  <a:pt x="0" y="600"/>
                </a:cubicBezTo>
                <a:cubicBezTo>
                  <a:pt x="0" y="766"/>
                  <a:pt x="67" y="916"/>
                  <a:pt x="176" y="1025"/>
                </a:cubicBezTo>
                <a:lnTo>
                  <a:pt x="9952" y="10800"/>
                </a:lnTo>
                <a:lnTo>
                  <a:pt x="176" y="20576"/>
                </a:lnTo>
                <a:cubicBezTo>
                  <a:pt x="67" y="20684"/>
                  <a:pt x="0" y="20834"/>
                  <a:pt x="0" y="21000"/>
                </a:cubicBezTo>
                <a:cubicBezTo>
                  <a:pt x="0" y="21332"/>
                  <a:pt x="268" y="21600"/>
                  <a:pt x="600" y="21600"/>
                </a:cubicBezTo>
                <a:cubicBezTo>
                  <a:pt x="766" y="21600"/>
                  <a:pt x="916" y="21533"/>
                  <a:pt x="1024" y="21424"/>
                </a:cubicBezTo>
                <a:lnTo>
                  <a:pt x="10800" y="11648"/>
                </a:lnTo>
                <a:lnTo>
                  <a:pt x="20576" y="21424"/>
                </a:lnTo>
                <a:cubicBezTo>
                  <a:pt x="20685" y="21533"/>
                  <a:pt x="20835" y="21600"/>
                  <a:pt x="21000" y="21600"/>
                </a:cubicBezTo>
                <a:cubicBezTo>
                  <a:pt x="21332" y="21600"/>
                  <a:pt x="21600" y="21332"/>
                  <a:pt x="21600" y="21000"/>
                </a:cubicBezTo>
                <a:cubicBezTo>
                  <a:pt x="21600" y="20834"/>
                  <a:pt x="21533" y="20684"/>
                  <a:pt x="21424" y="20576"/>
                </a:cubicBezTo>
                <a:cubicBezTo>
                  <a:pt x="21424" y="20576"/>
                  <a:pt x="11648" y="10800"/>
                  <a:pt x="11648" y="10800"/>
                </a:cubicBezTo>
                <a:close/>
              </a:path>
            </a:pathLst>
          </a:custGeom>
          <a:solidFill>
            <a:srgbClr val="53585F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 eaLnBrk="1" fontAlgn="auto" hangingPunct="1">
              <a:spcBef>
                <a:spcPts val="0"/>
              </a:spcBef>
              <a:spcAft>
                <a:spcPts val="0"/>
              </a:spcAft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0102" y="7973218"/>
            <a:ext cx="5368923" cy="461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spc="600" dirty="0" smtClean="0">
                <a:solidFill>
                  <a:schemeClr val="tx2"/>
                </a:solidFill>
                <a:latin typeface="Montserrat Medium" charset="0"/>
                <a:ea typeface="Montserrat Medium" charset="0"/>
                <a:cs typeface="Montserrat Medium" charset="0"/>
              </a:rPr>
              <a:t>PLAN FOR DELIVERING</a:t>
            </a:r>
            <a:endParaRPr lang="en-US" sz="2400" spc="600" dirty="0">
              <a:solidFill>
                <a:schemeClr val="tx2"/>
              </a:solidFill>
              <a:latin typeface="Montserrat Medium" charset="0"/>
              <a:ea typeface="Montserrat Medium" charset="0"/>
              <a:cs typeface="Montserrat Medium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607425" y="3464565"/>
            <a:ext cx="152400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Is the sum of all the Product Backlog items completed during a Sprint and the value of the increments of all previous Sprints.</a:t>
            </a:r>
          </a:p>
          <a:p>
            <a:pPr algn="r" eaLnBrk="1" hangingPunct="1">
              <a:lnSpc>
                <a:spcPct val="150000"/>
              </a:lnSpc>
            </a:pPr>
            <a:r>
              <a:rPr lang="en-US" sz="4000" b="1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At the end of a Sprint, a new Increment must be Done.</a:t>
            </a:r>
            <a:endParaRPr lang="en-US" sz="4000" b="1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  <a:ea typeface="Montserrat Light" pitchFamily="50" charset="0"/>
              <a:cs typeface="Montserrat Light" pitchFamily="50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9620453" y="9144000"/>
            <a:ext cx="1422697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sz="9600" b="1" u="sng" dirty="0" smtClean="0">
                <a:solidFill>
                  <a:schemeClr val="tx2"/>
                </a:solidFill>
                <a:latin typeface="Century Gothic" pitchFamily="34" charset="0"/>
                <a:ea typeface="Montserrat" pitchFamily="50" charset="0"/>
                <a:cs typeface="Montserrat" pitchFamily="50" charset="0"/>
              </a:rPr>
              <a:t>Definition of Done DOD</a:t>
            </a:r>
            <a:endParaRPr lang="en-US" sz="9600" b="1" u="sng" dirty="0">
              <a:solidFill>
                <a:schemeClr val="tx2"/>
              </a:solidFill>
              <a:latin typeface="Century Gothic" pitchFamily="34" charset="0"/>
              <a:ea typeface="Montserrat" pitchFamily="50" charset="0"/>
              <a:cs typeface="Montserrat" pitchFamily="50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1045825" y="10668000"/>
            <a:ext cx="12188825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6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Although this may vary significantly per Scrum Team, members must have a </a:t>
            </a:r>
            <a:r>
              <a:rPr lang="en-US" sz="3000" b="1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shared understanding of what it means for work to be complete</a:t>
            </a:r>
            <a:r>
              <a:rPr lang="en-US" sz="26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, to ensure transparency.</a:t>
            </a:r>
          </a:p>
          <a:p>
            <a:endParaRPr lang="en-US" sz="2600" dirty="0" smtClean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</a:endParaRPr>
          </a:p>
          <a:p>
            <a:r>
              <a:rPr lang="en-US" sz="26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This is the definition of “Done” for the Scrum Team and is used to assess when work is complete on the product Increment.</a:t>
            </a:r>
            <a:endParaRPr lang="es-ES" sz="2600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7"/>
          <p:cNvSpPr txBox="1">
            <a:spLocks noChangeArrowheads="1"/>
          </p:cNvSpPr>
          <p:nvPr/>
        </p:nvSpPr>
        <p:spPr bwMode="auto">
          <a:xfrm>
            <a:off x="13598526" y="1676400"/>
            <a:ext cx="952499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/>
            <a:r>
              <a:rPr lang="en-US" sz="20000" b="1" dirty="0" smtClean="0">
                <a:solidFill>
                  <a:srgbClr val="F7F7F7"/>
                </a:solidFill>
                <a:latin typeface="Lora" pitchFamily="2" charset="0"/>
                <a:ea typeface="Montserrat" pitchFamily="50" charset="0"/>
                <a:cs typeface="Montserrat" pitchFamily="50" charset="0"/>
              </a:rPr>
              <a:t>what is</a:t>
            </a:r>
            <a:endParaRPr lang="en-US" sz="20000" b="1" dirty="0">
              <a:solidFill>
                <a:srgbClr val="F7F7F7"/>
              </a:solidFill>
              <a:latin typeface="Lora" pitchFamily="2" charset="0"/>
              <a:ea typeface="Montserrat" pitchFamily="50" charset="0"/>
              <a:cs typeface="Montserrat" pitchFamily="50" charset="0"/>
            </a:endParaRPr>
          </a:p>
        </p:txBody>
      </p:sp>
      <p:sp>
        <p:nvSpPr>
          <p:cNvPr id="9219" name="TextBox 6"/>
          <p:cNvSpPr txBox="1">
            <a:spLocks noChangeArrowheads="1"/>
          </p:cNvSpPr>
          <p:nvPr/>
        </p:nvSpPr>
        <p:spPr bwMode="auto">
          <a:xfrm>
            <a:off x="2924175" y="2924175"/>
            <a:ext cx="17679988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3800" b="1" dirty="0" smtClean="0">
                <a:solidFill>
                  <a:schemeClr val="tx2"/>
                </a:solidFill>
                <a:latin typeface="Lora" pitchFamily="2" charset="0"/>
                <a:ea typeface="Montserrat" pitchFamily="50" charset="0"/>
                <a:cs typeface="Montserrat" pitchFamily="50" charset="0"/>
              </a:rPr>
              <a:t>0. What </a:t>
            </a:r>
            <a:r>
              <a:rPr lang="en-US" sz="13800" b="1" dirty="0">
                <a:solidFill>
                  <a:schemeClr val="tx2"/>
                </a:solidFill>
                <a:latin typeface="Lora" pitchFamily="2" charset="0"/>
                <a:ea typeface="Montserrat" pitchFamily="50" charset="0"/>
                <a:cs typeface="Montserrat" pitchFamily="50" charset="0"/>
              </a:rPr>
              <a:t>is Scrum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24175" y="5719763"/>
            <a:ext cx="66738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spc="600" dirty="0" smtClean="0">
                <a:solidFill>
                  <a:schemeClr val="tx2"/>
                </a:solidFill>
                <a:latin typeface="Century Gothic" pitchFamily="34" charset="0"/>
                <a:ea typeface="Montserrat" charset="0"/>
                <a:cs typeface="Montserrat" charset="0"/>
              </a:rPr>
              <a:t>SCRUM IS A FRAMEWORK</a:t>
            </a:r>
            <a:endParaRPr lang="en-US" sz="2800" b="1" spc="600" dirty="0">
              <a:solidFill>
                <a:schemeClr val="tx2"/>
              </a:solidFill>
              <a:latin typeface="Century Gothic" pitchFamily="34" charset="0"/>
              <a:ea typeface="Montserrat" charset="0"/>
              <a:cs typeface="Montserrat" charset="0"/>
            </a:endParaRPr>
          </a:p>
        </p:txBody>
      </p:sp>
      <p:sp>
        <p:nvSpPr>
          <p:cNvPr id="3077" name="TextBox 12"/>
          <p:cNvSpPr txBox="1">
            <a:spLocks noChangeArrowheads="1"/>
          </p:cNvSpPr>
          <p:nvPr/>
        </p:nvSpPr>
        <p:spPr bwMode="auto">
          <a:xfrm>
            <a:off x="2924175" y="6170474"/>
            <a:ext cx="7062788" cy="176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for </a:t>
            </a:r>
            <a:r>
              <a:rPr lang="en-US" sz="2500" dirty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developing, delivering, and sustaining complex </a:t>
            </a:r>
            <a:r>
              <a:rPr lang="en-US" sz="2500" u="sng" dirty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products</a:t>
            </a:r>
            <a:r>
              <a:rPr lang="en-US" sz="2500" dirty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, within you can employ various processes and techniques</a:t>
            </a:r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.</a:t>
            </a:r>
            <a:endParaRPr lang="en-US" sz="2500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226800" y="5719763"/>
            <a:ext cx="6188075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spc="600" dirty="0" smtClean="0">
                <a:solidFill>
                  <a:schemeClr val="tx2"/>
                </a:solidFill>
                <a:latin typeface="Century Gothic" pitchFamily="34" charset="0"/>
                <a:ea typeface="Montserrat" charset="0"/>
                <a:cs typeface="Montserrat" charset="0"/>
              </a:rPr>
              <a:t>SCRUM VALUES</a:t>
            </a:r>
            <a:endParaRPr lang="en-US" sz="2800" b="1" spc="600" dirty="0">
              <a:solidFill>
                <a:schemeClr val="tx2"/>
              </a:solidFill>
              <a:latin typeface="Century Gothic" pitchFamily="34" charset="0"/>
              <a:ea typeface="Montserrat" charset="0"/>
              <a:cs typeface="Montserrat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16200000">
            <a:off x="373063" y="5972175"/>
            <a:ext cx="3200400" cy="4000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spc="600" dirty="0">
                <a:latin typeface="Lora" pitchFamily="2" charset="0"/>
                <a:ea typeface="Montserrat" charset="0"/>
                <a:cs typeface="Montserrat" charset="0"/>
              </a:rPr>
              <a:t>Early </a:t>
            </a:r>
            <a:r>
              <a:rPr lang="en-US" sz="2000" b="1" spc="600" dirty="0" smtClean="0">
                <a:latin typeface="Lora" pitchFamily="2" charset="0"/>
                <a:ea typeface="Montserrat" charset="0"/>
                <a:cs typeface="Montserrat" charset="0"/>
              </a:rPr>
              <a:t>1990’s</a:t>
            </a:r>
            <a:endParaRPr lang="en-US" sz="2000" b="1" spc="600" dirty="0">
              <a:latin typeface="Lora" pitchFamily="2" charset="0"/>
              <a:ea typeface="Montserrat" charset="0"/>
              <a:cs typeface="Montserrat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24175" y="2463800"/>
            <a:ext cx="62928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spc="600" dirty="0" smtClean="0">
                <a:solidFill>
                  <a:schemeClr val="tx2"/>
                </a:solidFill>
                <a:latin typeface="Lora" pitchFamily="2" charset="0"/>
                <a:ea typeface="Montserrat Medium" charset="0"/>
                <a:cs typeface="Montserrat Medium" charset="0"/>
              </a:rPr>
              <a:t>is not a process or method</a:t>
            </a:r>
            <a:endParaRPr lang="en-US" sz="2400" spc="600" dirty="0">
              <a:solidFill>
                <a:schemeClr val="tx2"/>
              </a:solidFill>
              <a:latin typeface="Lora" pitchFamily="2" charset="0"/>
              <a:ea typeface="Montserrat Medium" charset="0"/>
              <a:cs typeface="Montserrat Medium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924176" y="8153400"/>
            <a:ext cx="6292850" cy="3028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The essence of Scrum is a </a:t>
            </a:r>
            <a:r>
              <a:rPr lang="en-US" sz="2500" u="sng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small team</a:t>
            </a:r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 of people. Founded in </a:t>
            </a:r>
            <a:r>
              <a:rPr lang="en-US" sz="2500" b="1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Empirical process control theory</a:t>
            </a:r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 and its powerful comes from experience and making </a:t>
            </a:r>
            <a:r>
              <a:rPr lang="en-US" sz="2500" u="sng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decision</a:t>
            </a:r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 based on what is known.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298237" y="6400800"/>
            <a:ext cx="7062788" cy="2338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Scrum team members have courage to do the right thing and work on tough problems.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Everyone focuses on the work of the sprint and the goals of the Scrum Team.</a:t>
            </a:r>
            <a:endParaRPr lang="en-US" sz="2500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</a:endParaRPr>
          </a:p>
        </p:txBody>
      </p:sp>
      <p:sp>
        <p:nvSpPr>
          <p:cNvPr id="15" name="2 Subtítulo"/>
          <p:cNvSpPr txBox="1">
            <a:spLocks/>
          </p:cNvSpPr>
          <p:nvPr/>
        </p:nvSpPr>
        <p:spPr>
          <a:xfrm>
            <a:off x="11298237" y="9405878"/>
            <a:ext cx="9653588" cy="80492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1827213" rtl="0" eaLnBrk="0" fontAlgn="base" latinLnBrk="0" hangingPunct="0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Lora" pitchFamily="2" charset="0"/>
                <a:ea typeface="Montserrat Hairline" charset="0"/>
                <a:cs typeface="Montserrat Hairline" charset="0"/>
              </a:rPr>
              <a:t>Transparency.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Lora" pitchFamily="2" charset="0"/>
                <a:ea typeface="Montserrat Hairline" charset="0"/>
                <a:cs typeface="Montserrat Hairline" charset="0"/>
              </a:rPr>
              <a:t> Inspection. Adaptation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Lora" pitchFamily="2" charset="0"/>
                <a:ea typeface="Montserrat Hairline" charset="0"/>
                <a:cs typeface="Montserrat Hairline" charset="0"/>
              </a:rPr>
              <a:t>.</a:t>
            </a:r>
            <a:endParaRPr kumimoji="0" lang="es-E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Lora" pitchFamily="2" charset="0"/>
              <a:ea typeface="Montserrat Hairline" charset="0"/>
              <a:cs typeface="Montserrat Hairline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7"/>
          <p:cNvSpPr txBox="1">
            <a:spLocks noChangeArrowheads="1"/>
          </p:cNvSpPr>
          <p:nvPr/>
        </p:nvSpPr>
        <p:spPr bwMode="auto">
          <a:xfrm rot="5400000">
            <a:off x="17994045" y="4404092"/>
            <a:ext cx="952499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/>
            <a:r>
              <a:rPr lang="en-US" sz="10000" b="1" dirty="0" smtClean="0">
                <a:solidFill>
                  <a:srgbClr val="F7F7F7"/>
                </a:solidFill>
                <a:latin typeface="Lora" pitchFamily="2" charset="0"/>
                <a:ea typeface="Montserrat" pitchFamily="50" charset="0"/>
                <a:cs typeface="Montserrat" pitchFamily="50" charset="0"/>
              </a:rPr>
              <a:t>1. scrum team</a:t>
            </a:r>
            <a:endParaRPr lang="en-US" sz="10000" b="1" dirty="0">
              <a:solidFill>
                <a:srgbClr val="F7F7F7"/>
              </a:solidFill>
              <a:latin typeface="Lora" pitchFamily="2" charset="0"/>
              <a:ea typeface="Montserrat" pitchFamily="50" charset="0"/>
              <a:cs typeface="Montserrat" pitchFamily="50" charset="0"/>
            </a:endParaRPr>
          </a:p>
        </p:txBody>
      </p:sp>
      <p:sp>
        <p:nvSpPr>
          <p:cNvPr id="14340" name="TextBox 58"/>
          <p:cNvSpPr txBox="1">
            <a:spLocks noChangeArrowheads="1"/>
          </p:cNvSpPr>
          <p:nvPr/>
        </p:nvSpPr>
        <p:spPr bwMode="auto">
          <a:xfrm>
            <a:off x="13103225" y="6400800"/>
            <a:ext cx="856138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  <a:ea typeface="Montserrat Hairline"/>
                <a:cs typeface="Montserrat Hairline"/>
              </a:rPr>
              <a:t>Is the sole person responsible of managing and sort the product backlog.</a:t>
            </a:r>
            <a:endParaRPr lang="en-US" sz="2500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  <a:ea typeface="Montserrat Hairline"/>
              <a:cs typeface="Montserrat Hairline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3063538" y="5774036"/>
            <a:ext cx="7768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spc="600" dirty="0" smtClean="0">
                <a:solidFill>
                  <a:schemeClr val="tx2"/>
                </a:solidFill>
                <a:latin typeface="Century Gothic" pitchFamily="34" charset="0"/>
                <a:ea typeface="Montserrat" charset="0"/>
                <a:cs typeface="Montserrat" charset="0"/>
              </a:rPr>
              <a:t>MANAGING THE PRODUCT BACKLOG</a:t>
            </a:r>
            <a:endParaRPr lang="en-US" sz="2400" b="1" spc="600" dirty="0">
              <a:solidFill>
                <a:schemeClr val="tx2"/>
              </a:solidFill>
              <a:latin typeface="Century Gothic" pitchFamily="34" charset="0"/>
              <a:ea typeface="Montserrat" charset="0"/>
              <a:cs typeface="Montserrat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3103225" y="8148638"/>
            <a:ext cx="60276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spc="600" dirty="0" smtClean="0">
                <a:solidFill>
                  <a:schemeClr val="tx2"/>
                </a:solidFill>
                <a:latin typeface="Century Gothic" pitchFamily="34" charset="0"/>
                <a:ea typeface="Montserrat" charset="0"/>
                <a:cs typeface="Montserrat" charset="0"/>
              </a:rPr>
              <a:t>PRODUCT BACKLOG VISIBLE</a:t>
            </a:r>
            <a:endParaRPr lang="en-US" sz="2400" b="1" spc="600" dirty="0">
              <a:solidFill>
                <a:schemeClr val="tx2"/>
              </a:solidFill>
              <a:latin typeface="Century Gothic" pitchFamily="34" charset="0"/>
              <a:ea typeface="Montserrat" charset="0"/>
              <a:cs typeface="Montserrat" charset="0"/>
            </a:endParaRPr>
          </a:p>
        </p:txBody>
      </p:sp>
      <p:sp>
        <p:nvSpPr>
          <p:cNvPr id="14349" name="TextBox 24"/>
          <p:cNvSpPr txBox="1">
            <a:spLocks noChangeArrowheads="1"/>
          </p:cNvSpPr>
          <p:nvPr/>
        </p:nvSpPr>
        <p:spPr bwMode="auto">
          <a:xfrm>
            <a:off x="10817225" y="1851025"/>
            <a:ext cx="1158557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1000" b="1" dirty="0" smtClean="0">
                <a:solidFill>
                  <a:schemeClr val="tx2"/>
                </a:solidFill>
                <a:latin typeface="Lora" pitchFamily="2" charset="0"/>
                <a:ea typeface="Montserrat" pitchFamily="50" charset="0"/>
                <a:cs typeface="Montserrat" pitchFamily="50" charset="0"/>
              </a:rPr>
              <a:t>Product owner</a:t>
            </a:r>
            <a:endParaRPr lang="en-US" sz="11000" b="1" dirty="0">
              <a:solidFill>
                <a:schemeClr val="tx2"/>
              </a:solidFill>
              <a:latin typeface="Lora" pitchFamily="2" charset="0"/>
              <a:ea typeface="Montserrat" pitchFamily="50" charset="0"/>
              <a:cs typeface="Montserrat" pitchFamily="50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969625" y="1595735"/>
            <a:ext cx="6186488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spc="600" dirty="0" smtClean="0">
                <a:solidFill>
                  <a:schemeClr val="tx2"/>
                </a:solidFill>
                <a:latin typeface="Century Gothic" pitchFamily="34" charset="0"/>
                <a:ea typeface="Montserrat Medium" charset="0"/>
                <a:cs typeface="Montserrat Medium" charset="0"/>
              </a:rPr>
              <a:t>SCRUM TEAM</a:t>
            </a:r>
            <a:endParaRPr lang="en-US" sz="2400" spc="600" dirty="0">
              <a:solidFill>
                <a:schemeClr val="tx2"/>
              </a:solidFill>
              <a:latin typeface="Century Gothic" pitchFamily="34" charset="0"/>
              <a:ea typeface="Montserrat Medium" charset="0"/>
              <a:cs typeface="Montserrat Medium" charset="0"/>
            </a:endParaRPr>
          </a:p>
        </p:txBody>
      </p:sp>
      <p:pic>
        <p:nvPicPr>
          <p:cNvPr id="25" name="24 Imagen" descr="product-ow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48696" y="2806700"/>
            <a:ext cx="6858729" cy="810260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</p:pic>
      <p:sp>
        <p:nvSpPr>
          <p:cNvPr id="26" name="TextBox 12"/>
          <p:cNvSpPr txBox="1">
            <a:spLocks noChangeArrowheads="1"/>
          </p:cNvSpPr>
          <p:nvPr/>
        </p:nvSpPr>
        <p:spPr bwMode="auto">
          <a:xfrm>
            <a:off x="10944224" y="3636129"/>
            <a:ext cx="11490325" cy="118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Is responsible for </a:t>
            </a:r>
            <a:r>
              <a:rPr lang="en-US" sz="2500" b="1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maximizing the value</a:t>
            </a:r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 of the product resulting from work of the Development Team.</a:t>
            </a:r>
            <a:endParaRPr lang="en-US" sz="2500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</a:endParaRPr>
          </a:p>
        </p:txBody>
      </p:sp>
      <p:pic>
        <p:nvPicPr>
          <p:cNvPr id="28" name="27 Imagen" descr="lop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655426" y="8105775"/>
            <a:ext cx="1095344" cy="1095344"/>
          </a:xfrm>
          <a:prstGeom prst="rect">
            <a:avLst/>
          </a:prstGeom>
        </p:spPr>
      </p:pic>
      <p:sp>
        <p:nvSpPr>
          <p:cNvPr id="29" name="TextBox 58"/>
          <p:cNvSpPr txBox="1">
            <a:spLocks noChangeArrowheads="1"/>
          </p:cNvSpPr>
          <p:nvPr/>
        </p:nvSpPr>
        <p:spPr bwMode="auto">
          <a:xfrm>
            <a:off x="13103225" y="8739426"/>
            <a:ext cx="92995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  <a:ea typeface="Montserrat Hairline"/>
                <a:cs typeface="Montserrat Hairline"/>
              </a:rPr>
              <a:t>Ensuring that PB is visible, transparent and clear to all, and shows what the Scrum Team will work on next.</a:t>
            </a:r>
            <a:endParaRPr lang="en-US" sz="2500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  <a:ea typeface="Montserrat Hairline"/>
              <a:cs typeface="Montserrat Hairline"/>
            </a:endParaRPr>
          </a:p>
        </p:txBody>
      </p:sp>
      <p:pic>
        <p:nvPicPr>
          <p:cNvPr id="30" name="29 Imagen" descr="tre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655426" y="10544175"/>
            <a:ext cx="1066800" cy="1066800"/>
          </a:xfrm>
          <a:prstGeom prst="rect">
            <a:avLst/>
          </a:prstGeom>
        </p:spPr>
      </p:pic>
      <p:sp>
        <p:nvSpPr>
          <p:cNvPr id="31" name="Rectangle 67"/>
          <p:cNvSpPr/>
          <p:nvPr/>
        </p:nvSpPr>
        <p:spPr>
          <a:xfrm>
            <a:off x="13103225" y="10587335"/>
            <a:ext cx="3695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spc="600" dirty="0" smtClean="0">
                <a:solidFill>
                  <a:schemeClr val="tx2"/>
                </a:solidFill>
                <a:latin typeface="Century Gothic" pitchFamily="34" charset="0"/>
                <a:ea typeface="Montserrat" charset="0"/>
                <a:cs typeface="Montserrat" charset="0"/>
              </a:rPr>
              <a:t>UNDERSTANDING</a:t>
            </a:r>
            <a:endParaRPr lang="en-US" sz="2400" b="1" spc="600" dirty="0">
              <a:solidFill>
                <a:schemeClr val="tx2"/>
              </a:solidFill>
              <a:latin typeface="Century Gothic" pitchFamily="34" charset="0"/>
              <a:ea typeface="Montserrat" charset="0"/>
              <a:cs typeface="Montserrat" charset="0"/>
            </a:endParaRPr>
          </a:p>
        </p:txBody>
      </p:sp>
      <p:sp>
        <p:nvSpPr>
          <p:cNvPr id="32" name="TextBox 58"/>
          <p:cNvSpPr txBox="1">
            <a:spLocks noChangeArrowheads="1"/>
          </p:cNvSpPr>
          <p:nvPr/>
        </p:nvSpPr>
        <p:spPr bwMode="auto">
          <a:xfrm>
            <a:off x="13100050" y="11025426"/>
            <a:ext cx="92995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  <a:ea typeface="Montserrat Hairline"/>
                <a:cs typeface="Montserrat Hairline"/>
              </a:rPr>
              <a:t>Ensuring the Development Team understands items in the Product Backlog.</a:t>
            </a:r>
            <a:endParaRPr lang="en-US" sz="2500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  <a:ea typeface="Montserrat Hairline"/>
              <a:cs typeface="Montserrat Hairline"/>
            </a:endParaRPr>
          </a:p>
        </p:txBody>
      </p:sp>
      <p:pic>
        <p:nvPicPr>
          <p:cNvPr id="16" name="15 Imagen" descr="capas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1912599" y="5867400"/>
            <a:ext cx="809625" cy="80962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Box 58"/>
          <p:cNvSpPr txBox="1">
            <a:spLocks noChangeArrowheads="1"/>
          </p:cNvSpPr>
          <p:nvPr/>
        </p:nvSpPr>
        <p:spPr bwMode="auto">
          <a:xfrm>
            <a:off x="2663825" y="6258580"/>
            <a:ext cx="856138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Scrum events as requested or needed. </a:t>
            </a:r>
            <a:endParaRPr lang="en-US" sz="2500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  <a:ea typeface="Montserrat Hairline"/>
              <a:cs typeface="Montserrat Hairline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671763" y="5774036"/>
            <a:ext cx="25795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spc="600" dirty="0" smtClean="0">
                <a:solidFill>
                  <a:schemeClr val="tx2"/>
                </a:solidFill>
                <a:latin typeface="Century Gothic" pitchFamily="34" charset="0"/>
                <a:ea typeface="Montserrat" charset="0"/>
                <a:cs typeface="Montserrat" charset="0"/>
              </a:rPr>
              <a:t>FACILITING</a:t>
            </a:r>
            <a:endParaRPr lang="en-US" sz="2400" b="1" spc="600" dirty="0">
              <a:solidFill>
                <a:schemeClr val="tx2"/>
              </a:solidFill>
              <a:latin typeface="Century Gothic" pitchFamily="34" charset="0"/>
              <a:ea typeface="Montserrat" charset="0"/>
              <a:cs typeface="Montserrat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711450" y="8148638"/>
            <a:ext cx="25827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spc="600" dirty="0" smtClean="0">
                <a:solidFill>
                  <a:schemeClr val="tx2"/>
                </a:solidFill>
                <a:latin typeface="Century Gothic" pitchFamily="34" charset="0"/>
                <a:ea typeface="Montserrat" charset="0"/>
                <a:cs typeface="Montserrat" charset="0"/>
              </a:rPr>
              <a:t>COACHING</a:t>
            </a:r>
            <a:endParaRPr lang="en-US" sz="2400" b="1" spc="600" dirty="0">
              <a:solidFill>
                <a:schemeClr val="tx2"/>
              </a:solidFill>
              <a:latin typeface="Century Gothic" pitchFamily="34" charset="0"/>
              <a:ea typeface="Montserrat" charset="0"/>
              <a:cs typeface="Montserrat" charset="0"/>
            </a:endParaRPr>
          </a:p>
        </p:txBody>
      </p:sp>
      <p:sp>
        <p:nvSpPr>
          <p:cNvPr id="14349" name="TextBox 24"/>
          <p:cNvSpPr txBox="1">
            <a:spLocks noChangeArrowheads="1"/>
          </p:cNvSpPr>
          <p:nvPr/>
        </p:nvSpPr>
        <p:spPr bwMode="auto">
          <a:xfrm>
            <a:off x="987425" y="1338262"/>
            <a:ext cx="1158557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1000" b="1" dirty="0" smtClean="0">
                <a:solidFill>
                  <a:schemeClr val="tx2"/>
                </a:solidFill>
                <a:latin typeface="Lora" pitchFamily="2" charset="0"/>
                <a:ea typeface="Montserrat" pitchFamily="50" charset="0"/>
                <a:cs typeface="Montserrat" pitchFamily="50" charset="0"/>
              </a:rPr>
              <a:t>Scrum master</a:t>
            </a:r>
            <a:endParaRPr lang="en-US" sz="11000" b="1" dirty="0">
              <a:solidFill>
                <a:schemeClr val="tx2"/>
              </a:solidFill>
              <a:latin typeface="Lora" pitchFamily="2" charset="0"/>
              <a:ea typeface="Montserrat" pitchFamily="50" charset="0"/>
              <a:cs typeface="Montserrat" pitchFamily="50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14425" y="914400"/>
            <a:ext cx="6186488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spc="600" dirty="0" smtClean="0">
                <a:solidFill>
                  <a:schemeClr val="tx2"/>
                </a:solidFill>
                <a:latin typeface="Century Gothic" pitchFamily="34" charset="0"/>
                <a:ea typeface="Montserrat Medium" charset="0"/>
                <a:cs typeface="Montserrat Medium" charset="0"/>
              </a:rPr>
              <a:t>SCRUM TEAM</a:t>
            </a:r>
            <a:endParaRPr lang="en-US" sz="2400" spc="600" dirty="0">
              <a:solidFill>
                <a:schemeClr val="tx2"/>
              </a:solidFill>
              <a:latin typeface="Century Gothic" pitchFamily="34" charset="0"/>
              <a:ea typeface="Montserrat Medium" charset="0"/>
              <a:cs typeface="Montserrat Medium" charset="0"/>
            </a:endParaRPr>
          </a:p>
        </p:txBody>
      </p:sp>
      <p:sp>
        <p:nvSpPr>
          <p:cNvPr id="26" name="TextBox 12"/>
          <p:cNvSpPr txBox="1">
            <a:spLocks noChangeArrowheads="1"/>
          </p:cNvSpPr>
          <p:nvPr/>
        </p:nvSpPr>
        <p:spPr bwMode="auto">
          <a:xfrm>
            <a:off x="987425" y="3276600"/>
            <a:ext cx="114903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Is a </a:t>
            </a:r>
            <a:r>
              <a:rPr lang="en-US" sz="2500" b="1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servant-leader</a:t>
            </a:r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 for the Scrum Team. Coaching the Development Team in organizational environments in which Scrum is not yet fully adopted and understood.</a:t>
            </a:r>
          </a:p>
        </p:txBody>
      </p:sp>
      <p:sp>
        <p:nvSpPr>
          <p:cNvPr id="29" name="TextBox 58"/>
          <p:cNvSpPr txBox="1">
            <a:spLocks noChangeArrowheads="1"/>
          </p:cNvSpPr>
          <p:nvPr/>
        </p:nvSpPr>
        <p:spPr bwMode="auto">
          <a:xfrm>
            <a:off x="2711450" y="8643372"/>
            <a:ext cx="9299575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the Development Team in self-organization and cross-functionality.</a:t>
            </a:r>
          </a:p>
          <a:p>
            <a:pPr eaLnBrk="1" hangingPunct="1"/>
            <a:endParaRPr lang="en-US" sz="2500" dirty="0" smtClean="0">
              <a:latin typeface="Montserrat Light" pitchFamily="50" charset="0"/>
              <a:ea typeface="Montserrat Hairline"/>
              <a:cs typeface="Montserrat Hairline"/>
            </a:endParaRPr>
          </a:p>
        </p:txBody>
      </p:sp>
      <p:sp>
        <p:nvSpPr>
          <p:cNvPr id="31" name="Rectangle 67"/>
          <p:cNvSpPr/>
          <p:nvPr/>
        </p:nvSpPr>
        <p:spPr>
          <a:xfrm>
            <a:off x="2711450" y="10587335"/>
            <a:ext cx="2460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spc="600" dirty="0" smtClean="0">
                <a:solidFill>
                  <a:schemeClr val="tx2"/>
                </a:solidFill>
                <a:latin typeface="Century Gothic" pitchFamily="34" charset="0"/>
                <a:ea typeface="Montserrat" charset="0"/>
                <a:cs typeface="Montserrat" charset="0"/>
              </a:rPr>
              <a:t>REMOVING</a:t>
            </a:r>
            <a:endParaRPr lang="en-US" sz="2400" b="1" spc="600" dirty="0">
              <a:solidFill>
                <a:schemeClr val="tx2"/>
              </a:solidFill>
              <a:latin typeface="Century Gothic" pitchFamily="34" charset="0"/>
              <a:ea typeface="Montserrat" charset="0"/>
              <a:cs typeface="Montserrat" charset="0"/>
            </a:endParaRPr>
          </a:p>
        </p:txBody>
      </p:sp>
      <p:sp>
        <p:nvSpPr>
          <p:cNvPr id="32" name="TextBox 58"/>
          <p:cNvSpPr txBox="1">
            <a:spLocks noChangeArrowheads="1"/>
          </p:cNvSpPr>
          <p:nvPr/>
        </p:nvSpPr>
        <p:spPr bwMode="auto">
          <a:xfrm>
            <a:off x="2708275" y="11025426"/>
            <a:ext cx="929957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6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impediments to the Development Team’s progress.</a:t>
            </a:r>
            <a:endParaRPr lang="en-US" sz="2600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  <a:ea typeface="Montserrat Hairline"/>
              <a:cs typeface="Montserrat Hairline"/>
            </a:endParaRPr>
          </a:p>
        </p:txBody>
      </p:sp>
      <p:pic>
        <p:nvPicPr>
          <p:cNvPr id="15" name="14 Imagen" descr="scrum-mast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313025" y="2895600"/>
            <a:ext cx="5588000" cy="7886700"/>
          </a:xfrm>
          <a:prstGeom prst="rect">
            <a:avLst/>
          </a:prstGeom>
        </p:spPr>
      </p:pic>
      <p:pic>
        <p:nvPicPr>
          <p:cNvPr id="16" name="15 Imagen" descr="garanti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0825" y="8292947"/>
            <a:ext cx="787400" cy="787400"/>
          </a:xfrm>
          <a:prstGeom prst="rect">
            <a:avLst/>
          </a:prstGeom>
        </p:spPr>
      </p:pic>
      <p:pic>
        <p:nvPicPr>
          <p:cNvPr id="17" name="16 Imagen" descr="zapato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85817" y="10653109"/>
            <a:ext cx="864759" cy="864759"/>
          </a:xfrm>
          <a:prstGeom prst="rect">
            <a:avLst/>
          </a:prstGeom>
        </p:spPr>
      </p:pic>
      <p:pic>
        <p:nvPicPr>
          <p:cNvPr id="18" name="17 Imagen" descr="agilidad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20825" y="5918200"/>
            <a:ext cx="787400" cy="787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Box 58"/>
          <p:cNvSpPr txBox="1">
            <a:spLocks noChangeArrowheads="1"/>
          </p:cNvSpPr>
          <p:nvPr/>
        </p:nvSpPr>
        <p:spPr bwMode="auto">
          <a:xfrm>
            <a:off x="3170237" y="10562273"/>
            <a:ext cx="4304772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They are self-organizing.</a:t>
            </a:r>
            <a:endParaRPr lang="en-US" sz="2500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  <a:ea typeface="Montserrat Hairline"/>
              <a:cs typeface="Montserrat Hairline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130550" y="10087909"/>
            <a:ext cx="40334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spc="600" dirty="0" smtClean="0">
                <a:solidFill>
                  <a:schemeClr val="tx2"/>
                </a:solidFill>
                <a:latin typeface="Century Gothic" pitchFamily="34" charset="0"/>
                <a:ea typeface="Montserrat" charset="0"/>
                <a:cs typeface="Montserrat" charset="0"/>
              </a:rPr>
              <a:t>SELF-ORGANIZING</a:t>
            </a:r>
            <a:endParaRPr lang="en-US" sz="2400" b="1" spc="600" dirty="0">
              <a:solidFill>
                <a:schemeClr val="tx2"/>
              </a:solidFill>
              <a:latin typeface="Century Gothic" pitchFamily="34" charset="0"/>
              <a:ea typeface="Montserrat" charset="0"/>
              <a:cs typeface="Montserrat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3878711" y="10100608"/>
            <a:ext cx="44198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spc="600" dirty="0" smtClean="0">
                <a:solidFill>
                  <a:schemeClr val="tx2"/>
                </a:solidFill>
                <a:latin typeface="Century Gothic" pitchFamily="34" charset="0"/>
                <a:ea typeface="Montserrat" charset="0"/>
                <a:cs typeface="Montserrat" charset="0"/>
              </a:rPr>
              <a:t>CROSS-FUNCTIONAL</a:t>
            </a:r>
            <a:endParaRPr lang="en-US" sz="2400" b="1" spc="600" dirty="0">
              <a:solidFill>
                <a:schemeClr val="tx2"/>
              </a:solidFill>
              <a:latin typeface="Century Gothic" pitchFamily="34" charset="0"/>
              <a:ea typeface="Montserrat" charset="0"/>
              <a:cs typeface="Montserrat" charset="0"/>
            </a:endParaRPr>
          </a:p>
        </p:txBody>
      </p:sp>
      <p:sp>
        <p:nvSpPr>
          <p:cNvPr id="14349" name="TextBox 24"/>
          <p:cNvSpPr txBox="1">
            <a:spLocks noChangeArrowheads="1"/>
          </p:cNvSpPr>
          <p:nvPr/>
        </p:nvSpPr>
        <p:spPr bwMode="auto">
          <a:xfrm>
            <a:off x="1" y="729496"/>
            <a:ext cx="24351156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1000" b="1" dirty="0" smtClean="0">
                <a:solidFill>
                  <a:schemeClr val="tx2"/>
                </a:solidFill>
                <a:latin typeface="Lora" pitchFamily="2" charset="0"/>
                <a:ea typeface="Montserrat" pitchFamily="50" charset="0"/>
                <a:cs typeface="Montserrat" pitchFamily="50" charset="0"/>
              </a:rPr>
              <a:t>Development Team</a:t>
            </a:r>
            <a:endParaRPr lang="en-US" sz="11000" b="1" dirty="0">
              <a:solidFill>
                <a:schemeClr val="tx2"/>
              </a:solidFill>
              <a:latin typeface="Lora" pitchFamily="2" charset="0"/>
              <a:ea typeface="Montserrat" pitchFamily="50" charset="0"/>
              <a:cs typeface="Montserrat" pitchFamily="50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305634"/>
            <a:ext cx="24351157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spc="600" dirty="0" smtClean="0">
                <a:solidFill>
                  <a:schemeClr val="tx2"/>
                </a:solidFill>
                <a:latin typeface="Century Gothic" pitchFamily="34" charset="0"/>
                <a:ea typeface="Montserrat Medium" charset="0"/>
                <a:cs typeface="Montserrat Medium" charset="0"/>
              </a:rPr>
              <a:t>SCRUM TEAM</a:t>
            </a:r>
            <a:endParaRPr lang="en-US" sz="2400" spc="600" dirty="0">
              <a:solidFill>
                <a:schemeClr val="tx2"/>
              </a:solidFill>
              <a:latin typeface="Century Gothic" pitchFamily="34" charset="0"/>
              <a:ea typeface="Montserrat Medium" charset="0"/>
              <a:cs typeface="Montserrat Medium" charset="0"/>
            </a:endParaRPr>
          </a:p>
        </p:txBody>
      </p:sp>
      <p:sp>
        <p:nvSpPr>
          <p:cNvPr id="26" name="TextBox 12"/>
          <p:cNvSpPr txBox="1">
            <a:spLocks noChangeArrowheads="1"/>
          </p:cNvSpPr>
          <p:nvPr/>
        </p:nvSpPr>
        <p:spPr bwMode="auto">
          <a:xfrm>
            <a:off x="0" y="2514600"/>
            <a:ext cx="24351157" cy="607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Professionals who do the work of delivering a potentially releasable Increment of “Done” product at the end of each Sprint.</a:t>
            </a:r>
            <a:endParaRPr lang="en-US" sz="2500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</a:endParaRPr>
          </a:p>
        </p:txBody>
      </p:sp>
      <p:sp>
        <p:nvSpPr>
          <p:cNvPr id="29" name="TextBox 58"/>
          <p:cNvSpPr txBox="1">
            <a:spLocks noChangeArrowheads="1"/>
          </p:cNvSpPr>
          <p:nvPr/>
        </p:nvSpPr>
        <p:spPr bwMode="auto">
          <a:xfrm>
            <a:off x="13865225" y="10628293"/>
            <a:ext cx="92995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Development Teams are cross-functional, with all the skills as a team necessary to create a product Increment.</a:t>
            </a:r>
          </a:p>
        </p:txBody>
      </p:sp>
      <p:sp>
        <p:nvSpPr>
          <p:cNvPr id="31" name="Rectangle 67"/>
          <p:cNvSpPr/>
          <p:nvPr/>
        </p:nvSpPr>
        <p:spPr>
          <a:xfrm>
            <a:off x="3170237" y="11892915"/>
            <a:ext cx="25074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spc="600" dirty="0" smtClean="0">
                <a:solidFill>
                  <a:schemeClr val="tx2"/>
                </a:solidFill>
                <a:latin typeface="Century Gothic" pitchFamily="34" charset="0"/>
                <a:ea typeface="Montserrat" charset="0"/>
                <a:cs typeface="Montserrat" charset="0"/>
              </a:rPr>
              <a:t>ARE EQUAL</a:t>
            </a:r>
            <a:endParaRPr lang="en-US" sz="2400" b="1" spc="600" dirty="0">
              <a:solidFill>
                <a:schemeClr val="tx2"/>
              </a:solidFill>
              <a:latin typeface="Century Gothic" pitchFamily="34" charset="0"/>
              <a:ea typeface="Montserrat" charset="0"/>
              <a:cs typeface="Montserrat" charset="0"/>
            </a:endParaRPr>
          </a:p>
        </p:txBody>
      </p:sp>
      <p:sp>
        <p:nvSpPr>
          <p:cNvPr id="32" name="TextBox 58"/>
          <p:cNvSpPr txBox="1">
            <a:spLocks noChangeArrowheads="1"/>
          </p:cNvSpPr>
          <p:nvPr/>
        </p:nvSpPr>
        <p:spPr bwMode="auto">
          <a:xfrm>
            <a:off x="3198813" y="12354580"/>
            <a:ext cx="6781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No titles for Development Team members.</a:t>
            </a:r>
            <a:endParaRPr lang="en-US" sz="2500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  <a:ea typeface="Montserrat Hairline"/>
              <a:cs typeface="Montserrat Hairline"/>
            </a:endParaRPr>
          </a:p>
        </p:txBody>
      </p:sp>
      <p:pic>
        <p:nvPicPr>
          <p:cNvPr id="15" name="14 Imagen" descr="development-tea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11550" y="3448050"/>
            <a:ext cx="17211675" cy="6000750"/>
          </a:xfrm>
          <a:prstGeom prst="rect">
            <a:avLst/>
          </a:prstGeom>
        </p:spPr>
      </p:pic>
      <p:sp>
        <p:nvSpPr>
          <p:cNvPr id="16" name="TextBox 58"/>
          <p:cNvSpPr txBox="1">
            <a:spLocks noChangeArrowheads="1"/>
          </p:cNvSpPr>
          <p:nvPr/>
        </p:nvSpPr>
        <p:spPr bwMode="auto">
          <a:xfrm>
            <a:off x="14017625" y="12354580"/>
            <a:ext cx="6781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Size of team: 3 – 9 people.</a:t>
            </a:r>
            <a:endParaRPr lang="en-US" sz="2500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  <a:ea typeface="Montserrat Hairline"/>
              <a:cs typeface="Montserrat Hairline"/>
            </a:endParaRPr>
          </a:p>
        </p:txBody>
      </p:sp>
      <p:sp>
        <p:nvSpPr>
          <p:cNvPr id="17" name="Rectangle 67"/>
          <p:cNvSpPr/>
          <p:nvPr/>
        </p:nvSpPr>
        <p:spPr>
          <a:xfrm>
            <a:off x="13998530" y="11892915"/>
            <a:ext cx="10534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spc="600" dirty="0" smtClean="0">
                <a:solidFill>
                  <a:schemeClr val="tx2"/>
                </a:solidFill>
                <a:latin typeface="Century Gothic" pitchFamily="34" charset="0"/>
                <a:ea typeface="Montserrat" charset="0"/>
                <a:cs typeface="Montserrat" charset="0"/>
              </a:rPr>
              <a:t>SIZE</a:t>
            </a:r>
            <a:endParaRPr lang="en-US" sz="2400" b="1" spc="600" dirty="0">
              <a:solidFill>
                <a:schemeClr val="tx2"/>
              </a:solidFill>
              <a:latin typeface="Century Gothic" pitchFamily="34" charset="0"/>
              <a:ea typeface="Montserrat" charset="0"/>
              <a:cs typeface="Montserrat" charset="0"/>
            </a:endParaRPr>
          </a:p>
        </p:txBody>
      </p:sp>
      <p:pic>
        <p:nvPicPr>
          <p:cNvPr id="18" name="17 Imagen" descr="patinet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4225" y="10210800"/>
            <a:ext cx="809625" cy="809625"/>
          </a:xfrm>
          <a:prstGeom prst="rect">
            <a:avLst/>
          </a:prstGeom>
        </p:spPr>
      </p:pic>
      <p:pic>
        <p:nvPicPr>
          <p:cNvPr id="20" name="19 Imagen" descr="aceptacio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726994" y="10211577"/>
            <a:ext cx="833431" cy="833431"/>
          </a:xfrm>
          <a:prstGeom prst="rect">
            <a:avLst/>
          </a:prstGeom>
        </p:spPr>
      </p:pic>
      <p:pic>
        <p:nvPicPr>
          <p:cNvPr id="21" name="20 Imagen" descr="miembro-del-equip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78044" y="11928637"/>
            <a:ext cx="785806" cy="785806"/>
          </a:xfrm>
          <a:prstGeom prst="rect">
            <a:avLst/>
          </a:prstGeom>
        </p:spPr>
      </p:pic>
      <p:pic>
        <p:nvPicPr>
          <p:cNvPr id="23" name="22 Imagen" descr="criterios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2841446" y="11995464"/>
            <a:ext cx="718979" cy="71897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20"/>
          <p:cNvSpPr txBox="1">
            <a:spLocks noChangeArrowheads="1"/>
          </p:cNvSpPr>
          <p:nvPr/>
        </p:nvSpPr>
        <p:spPr bwMode="auto">
          <a:xfrm>
            <a:off x="1674813" y="403860"/>
            <a:ext cx="24141112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5000" b="1" dirty="0" smtClean="0">
                <a:solidFill>
                  <a:srgbClr val="F7F7F7"/>
                </a:solidFill>
                <a:latin typeface="Lora" pitchFamily="2" charset="0"/>
                <a:ea typeface="Montserrat" pitchFamily="50" charset="0"/>
                <a:cs typeface="Montserrat" pitchFamily="50" charset="0"/>
              </a:rPr>
              <a:t>2. Events</a:t>
            </a:r>
            <a:endParaRPr lang="en-US" sz="25000" b="1" dirty="0">
              <a:solidFill>
                <a:srgbClr val="F7F7F7"/>
              </a:solidFill>
              <a:latin typeface="Lora" pitchFamily="2" charset="0"/>
              <a:ea typeface="Montserrat" pitchFamily="50" charset="0"/>
              <a:cs typeface="Montserrat" pitchFamily="50" charset="0"/>
            </a:endParaRPr>
          </a:p>
        </p:txBody>
      </p:sp>
      <p:sp>
        <p:nvSpPr>
          <p:cNvPr id="12292" name="TextBox 8"/>
          <p:cNvSpPr txBox="1">
            <a:spLocks noChangeArrowheads="1"/>
          </p:cNvSpPr>
          <p:nvPr/>
        </p:nvSpPr>
        <p:spPr bwMode="auto">
          <a:xfrm>
            <a:off x="2587625" y="914400"/>
            <a:ext cx="48355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0000" b="1" dirty="0" smtClean="0">
                <a:solidFill>
                  <a:schemeClr val="tx2"/>
                </a:solidFill>
                <a:latin typeface="Lora" pitchFamily="2" charset="0"/>
                <a:ea typeface="Montserrat" pitchFamily="50" charset="0"/>
                <a:cs typeface="Montserrat" pitchFamily="50" charset="0"/>
              </a:rPr>
              <a:t>Scrum</a:t>
            </a:r>
            <a:endParaRPr lang="en-US" sz="10000" b="1" dirty="0">
              <a:solidFill>
                <a:schemeClr val="tx2"/>
              </a:solidFill>
              <a:latin typeface="Lora" pitchFamily="2" charset="0"/>
              <a:ea typeface="Montserrat" pitchFamily="50" charset="0"/>
              <a:cs typeface="Montserrat" pitchFamily="50" charset="0"/>
            </a:endParaRPr>
          </a:p>
        </p:txBody>
      </p:sp>
      <p:sp>
        <p:nvSpPr>
          <p:cNvPr id="12293" name="TextBox 9"/>
          <p:cNvSpPr txBox="1">
            <a:spLocks noChangeArrowheads="1"/>
          </p:cNvSpPr>
          <p:nvPr/>
        </p:nvSpPr>
        <p:spPr bwMode="auto">
          <a:xfrm>
            <a:off x="1979613" y="3429000"/>
            <a:ext cx="706278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The heart of Scrum is a Sprint, a time-box of one month or less during which a “Done”, useable, and potentially releasable product Increment is created.</a:t>
            </a:r>
            <a:endParaRPr lang="en-US" sz="2500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704513" y="9605963"/>
            <a:ext cx="2743200" cy="2743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12295" name="TextBox 12"/>
          <p:cNvSpPr txBox="1">
            <a:spLocks noChangeArrowheads="1"/>
          </p:cNvSpPr>
          <p:nvPr/>
        </p:nvSpPr>
        <p:spPr bwMode="auto">
          <a:xfrm rot="-5400000">
            <a:off x="17455357" y="7155974"/>
            <a:ext cx="905192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90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Lora" pitchFamily="2" charset="0"/>
                <a:ea typeface="Montserrat" pitchFamily="50" charset="0"/>
                <a:cs typeface="Montserrat" pitchFamily="50" charset="0"/>
              </a:rPr>
              <a:t>Sprint Planning</a:t>
            </a:r>
            <a:endParaRPr lang="en-US" sz="9000" b="1" dirty="0">
              <a:solidFill>
                <a:schemeClr val="accent1">
                  <a:lumMod val="50000"/>
                  <a:lumOff val="50000"/>
                </a:schemeClr>
              </a:solidFill>
              <a:latin typeface="Lora" pitchFamily="2" charset="0"/>
              <a:ea typeface="Montserrat" pitchFamily="50" charset="0"/>
              <a:cs typeface="Montserrat" pitchFamily="50" charset="0"/>
            </a:endParaRPr>
          </a:p>
        </p:txBody>
      </p:sp>
      <p:pic>
        <p:nvPicPr>
          <p:cNvPr id="24" name="23 Marcador de posición de imagen" descr="IC-Infographic-of-Sprint-Planning-Meeting-c.jpg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/>
          <a:srcRect l="8683" r="8683"/>
          <a:stretch>
            <a:fillRect/>
          </a:stretch>
        </p:blipFill>
        <p:spPr>
          <a:xfrm>
            <a:off x="10969626" y="3297336"/>
            <a:ext cx="10288250" cy="8823454"/>
          </a:xfrm>
        </p:spPr>
      </p:pic>
      <p:sp>
        <p:nvSpPr>
          <p:cNvPr id="25" name="24 Rectángulo"/>
          <p:cNvSpPr/>
          <p:nvPr/>
        </p:nvSpPr>
        <p:spPr>
          <a:xfrm>
            <a:off x="10817225" y="9605963"/>
            <a:ext cx="3200400" cy="2814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10704513" y="9829800"/>
            <a:ext cx="3084511" cy="278537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It’s a plan created by the collaborative work of the </a:t>
            </a:r>
            <a:r>
              <a:rPr lang="en-US" sz="2500" b="1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entire</a:t>
            </a:r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 Scrum Team.</a:t>
            </a:r>
          </a:p>
          <a:p>
            <a:pPr algn="r">
              <a:defRPr/>
            </a:pPr>
            <a:endParaRPr lang="en-US" sz="2500" dirty="0" smtClean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</a:endParaRPr>
          </a:p>
          <a:p>
            <a:pPr algn="r">
              <a:defRPr/>
            </a:pPr>
            <a:endParaRPr lang="en-US" sz="2500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1979613" y="5791200"/>
            <a:ext cx="8359775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What can be delivered in the Increment resulting from the upcoming Sprint?</a:t>
            </a:r>
          </a:p>
          <a:p>
            <a:endParaRPr lang="en-US" sz="2500" dirty="0" smtClean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</a:endParaRPr>
          </a:p>
          <a:p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How will the work needed to deliver the Increment be achieved?</a:t>
            </a:r>
            <a:endParaRPr lang="es-ES" sz="2500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</a:endParaRPr>
          </a:p>
        </p:txBody>
      </p:sp>
      <p:sp>
        <p:nvSpPr>
          <p:cNvPr id="27" name="2 Subtítulo"/>
          <p:cNvSpPr txBox="1">
            <a:spLocks/>
          </p:cNvSpPr>
          <p:nvPr/>
        </p:nvSpPr>
        <p:spPr>
          <a:xfrm>
            <a:off x="1979612" y="8801041"/>
            <a:ext cx="6780213" cy="10287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1827213" rtl="0" eaLnBrk="0" fontAlgn="base" latinLnBrk="0" hangingPunct="0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Lora" pitchFamily="2" charset="0"/>
                <a:ea typeface="Montserrat Hairline" charset="0"/>
                <a:cs typeface="Montserrat Hairline" charset="0"/>
              </a:rPr>
              <a:t>Sprint Goal is an objective. </a:t>
            </a:r>
          </a:p>
        </p:txBody>
      </p:sp>
      <p:sp>
        <p:nvSpPr>
          <p:cNvPr id="28" name="27 Rectángulo"/>
          <p:cNvSpPr/>
          <p:nvPr/>
        </p:nvSpPr>
        <p:spPr>
          <a:xfrm>
            <a:off x="1979614" y="9460873"/>
            <a:ext cx="3198811" cy="1588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2000"/>
              </a:spcBef>
              <a:defRPr/>
            </a:pPr>
            <a:r>
              <a:rPr lang="en-US" dirty="0" smtClean="0">
                <a:solidFill>
                  <a:schemeClr val="tx2"/>
                </a:solidFill>
                <a:latin typeface="Lora" pitchFamily="2" charset="0"/>
                <a:ea typeface="Montserrat Hairline" charset="0"/>
                <a:cs typeface="Montserrat Hairline" charset="0"/>
              </a:rPr>
              <a:t>Provides guidance to the Dev team.</a:t>
            </a:r>
            <a:endParaRPr lang="es-ES" dirty="0">
              <a:solidFill>
                <a:schemeClr val="tx2"/>
              </a:solidFill>
              <a:latin typeface="Lora" pitchFamily="2" charset="0"/>
              <a:ea typeface="Montserrat Hairline" charset="0"/>
              <a:cs typeface="Montserrat Hairline" charset="0"/>
            </a:endParaRPr>
          </a:p>
        </p:txBody>
      </p:sp>
      <p:sp>
        <p:nvSpPr>
          <p:cNvPr id="29" name="2 Subtítulo"/>
          <p:cNvSpPr txBox="1">
            <a:spLocks/>
          </p:cNvSpPr>
          <p:nvPr/>
        </p:nvSpPr>
        <p:spPr>
          <a:xfrm>
            <a:off x="13447713" y="12420600"/>
            <a:ext cx="9099550" cy="648494"/>
          </a:xfrm>
          <a:prstGeom prst="rect">
            <a:avLst/>
          </a:prstGeom>
        </p:spPr>
        <p:txBody>
          <a:bodyPr lIns="217673" tIns="108836" rIns="217673" bIns="108836">
            <a:normAutofit/>
          </a:bodyPr>
          <a:lstStyle/>
          <a:p>
            <a:pPr algn="r">
              <a:spcBef>
                <a:spcPct val="20000"/>
              </a:spcBef>
              <a:defRPr/>
            </a:pP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ora" pitchFamily="2" charset="0"/>
              </a:rPr>
              <a:t>Is 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Lora" pitchFamily="2" charset="0"/>
              </a:rPr>
              <a:t>time-boxed to a maximum of 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ora" pitchFamily="2" charset="0"/>
              </a:rPr>
              <a:t>8 hours 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Lora" pitchFamily="2" charset="0"/>
              </a:rPr>
              <a:t>for a one-month Sprint.</a:t>
            </a:r>
            <a:endParaRPr lang="es-ES" sz="2200" dirty="0">
              <a:solidFill>
                <a:schemeClr val="tx1">
                  <a:lumMod val="95000"/>
                  <a:lumOff val="5000"/>
                </a:schemeClr>
              </a:solidFill>
              <a:latin typeface="Lora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Box 8"/>
          <p:cNvSpPr txBox="1">
            <a:spLocks noChangeArrowheads="1"/>
          </p:cNvSpPr>
          <p:nvPr/>
        </p:nvSpPr>
        <p:spPr bwMode="auto">
          <a:xfrm>
            <a:off x="2509837" y="2924175"/>
            <a:ext cx="1097438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4000" b="1" dirty="0" smtClean="0">
                <a:solidFill>
                  <a:schemeClr val="tx2"/>
                </a:solidFill>
                <a:latin typeface="Lora" pitchFamily="2" charset="0"/>
                <a:ea typeface="Montserrat" pitchFamily="50" charset="0"/>
                <a:cs typeface="Montserrat" pitchFamily="50" charset="0"/>
              </a:rPr>
              <a:t>Daily Scrum</a:t>
            </a:r>
            <a:endParaRPr lang="en-US" sz="14000" b="1" dirty="0">
              <a:solidFill>
                <a:schemeClr val="tx2"/>
              </a:solidFill>
              <a:latin typeface="Lora" pitchFamily="2" charset="0"/>
              <a:ea typeface="Montserrat" pitchFamily="50" charset="0"/>
              <a:cs typeface="Montserrat" pitchFamily="5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0025" y="2724120"/>
            <a:ext cx="61864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spc="600" dirty="0" smtClean="0">
                <a:solidFill>
                  <a:schemeClr val="tx2"/>
                </a:solidFill>
                <a:latin typeface="Century Gothic" pitchFamily="34" charset="0"/>
                <a:ea typeface="Montserrat" charset="0"/>
                <a:cs typeface="Montserrat" charset="0"/>
              </a:rPr>
              <a:t>DEVELOPMENT TEAM REQUIRED</a:t>
            </a:r>
            <a:endParaRPr lang="en-US" sz="2000" spc="600" dirty="0">
              <a:solidFill>
                <a:schemeClr val="tx2"/>
              </a:solidFill>
              <a:latin typeface="Century Gothic" pitchFamily="34" charset="0"/>
              <a:ea typeface="Montserrat" charset="0"/>
              <a:cs typeface="Montserrat" charset="0"/>
            </a:endParaRPr>
          </a:p>
        </p:txBody>
      </p:sp>
      <p:sp>
        <p:nvSpPr>
          <p:cNvPr id="10246" name="TextBox 10"/>
          <p:cNvSpPr txBox="1">
            <a:spLocks noChangeArrowheads="1"/>
          </p:cNvSpPr>
          <p:nvPr/>
        </p:nvSpPr>
        <p:spPr bwMode="auto">
          <a:xfrm>
            <a:off x="18818225" y="3696801"/>
            <a:ext cx="4876800" cy="1828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>
              <a:lnSpc>
                <a:spcPct val="150000"/>
              </a:lnSpc>
            </a:pPr>
            <a:r>
              <a:rPr lang="en-US" sz="2600" b="1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  <a:ea typeface="Montserrat Light" pitchFamily="50" charset="0"/>
                <a:cs typeface="Montserrat Light" pitchFamily="50" charset="0"/>
              </a:rPr>
              <a:t>What did I do yesterday</a:t>
            </a:r>
          </a:p>
          <a:p>
            <a:pPr algn="r" eaLnBrk="1" hangingPunct="1">
              <a:lnSpc>
                <a:spcPct val="150000"/>
              </a:lnSpc>
            </a:pPr>
            <a:r>
              <a:rPr lang="en-US" sz="2600" b="1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  <a:ea typeface="Montserrat Light" pitchFamily="50" charset="0"/>
                <a:cs typeface="Montserrat Light" pitchFamily="50" charset="0"/>
              </a:rPr>
              <a:t>What will I do today</a:t>
            </a:r>
          </a:p>
          <a:p>
            <a:pPr algn="r" eaLnBrk="1" hangingPunct="1">
              <a:lnSpc>
                <a:spcPct val="150000"/>
              </a:lnSpc>
            </a:pPr>
            <a:r>
              <a:rPr lang="en-US" sz="2600" b="1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  <a:ea typeface="Montserrat Light" pitchFamily="50" charset="0"/>
                <a:cs typeface="Montserrat Light" pitchFamily="50" charset="0"/>
              </a:rPr>
              <a:t>Do I see any impediment</a:t>
            </a:r>
            <a:endParaRPr lang="en-US" sz="2600" b="1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  <a:ea typeface="Montserrat Light" pitchFamily="50" charset="0"/>
              <a:cs typeface="Montserrat Light" pitchFamily="50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1119981" y="2902744"/>
            <a:ext cx="618648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spc="600" dirty="0" smtClean="0">
                <a:latin typeface="Montserrat" charset="0"/>
                <a:ea typeface="Montserrat" charset="0"/>
                <a:cs typeface="Montserrat" charset="0"/>
              </a:rPr>
              <a:t>15-minutes time boxed</a:t>
            </a:r>
            <a:endParaRPr lang="en-US" sz="2000" b="1" spc="600" dirty="0">
              <a:latin typeface="Montserrat" charset="0"/>
              <a:ea typeface="Montserrat" charset="0"/>
              <a:cs typeface="Montserrat" charset="0"/>
            </a:endParaRPr>
          </a:p>
        </p:txBody>
      </p:sp>
      <p:pic>
        <p:nvPicPr>
          <p:cNvPr id="14" name="13 Imagen" descr="sm_needs_to_be_at_daily_scrum-1024x54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88425" y="5451127"/>
            <a:ext cx="15011400" cy="8033445"/>
          </a:xfrm>
          <a:prstGeom prst="rect">
            <a:avLst/>
          </a:prstGeom>
        </p:spPr>
      </p:pic>
      <p:sp>
        <p:nvSpPr>
          <p:cNvPr id="15" name="14 Rectángulo"/>
          <p:cNvSpPr/>
          <p:nvPr/>
        </p:nvSpPr>
        <p:spPr>
          <a:xfrm>
            <a:off x="911226" y="8153400"/>
            <a:ext cx="7467600" cy="3505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The Development Team uses the Daily Scrum to inspect progress toward the Sprint Goal and to inspect how progress is trending toward completing the work in the Sprint Backlog.</a:t>
            </a:r>
            <a:endParaRPr lang="es-ES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Box 21"/>
          <p:cNvSpPr txBox="1">
            <a:spLocks noChangeArrowheads="1"/>
          </p:cNvSpPr>
          <p:nvPr/>
        </p:nvSpPr>
        <p:spPr bwMode="auto">
          <a:xfrm>
            <a:off x="9674225" y="2750781"/>
            <a:ext cx="14354175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/>
            <a:r>
              <a:rPr lang="en-US" sz="15000" b="1" dirty="0" smtClean="0">
                <a:solidFill>
                  <a:srgbClr val="F7F7F7"/>
                </a:solidFill>
                <a:latin typeface="Montserrat" pitchFamily="50" charset="0"/>
                <a:ea typeface="Montserrat" pitchFamily="50" charset="0"/>
                <a:cs typeface="Montserrat" pitchFamily="50" charset="0"/>
              </a:rPr>
              <a:t>Retrospective</a:t>
            </a:r>
            <a:endParaRPr lang="en-US" sz="15000" b="1" dirty="0">
              <a:solidFill>
                <a:srgbClr val="F7F7F7"/>
              </a:solidFill>
              <a:latin typeface="Montserrat" pitchFamily="50" charset="0"/>
              <a:ea typeface="Montserrat" pitchFamily="50" charset="0"/>
              <a:cs typeface="Montserrat" pitchFamily="50" charset="0"/>
            </a:endParaRPr>
          </a:p>
        </p:txBody>
      </p:sp>
      <p:sp>
        <p:nvSpPr>
          <p:cNvPr id="11269" name="TextBox 22"/>
          <p:cNvSpPr txBox="1">
            <a:spLocks noChangeArrowheads="1"/>
          </p:cNvSpPr>
          <p:nvPr/>
        </p:nvSpPr>
        <p:spPr bwMode="auto">
          <a:xfrm>
            <a:off x="1292226" y="1848426"/>
            <a:ext cx="746760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3800" b="1" dirty="0" smtClean="0">
                <a:solidFill>
                  <a:schemeClr val="tx2"/>
                </a:solidFill>
                <a:latin typeface="Montserrat" pitchFamily="50" charset="0"/>
                <a:ea typeface="Montserrat" pitchFamily="50" charset="0"/>
                <a:cs typeface="Montserrat" pitchFamily="50" charset="0"/>
              </a:rPr>
              <a:t>Sprint Review</a:t>
            </a:r>
            <a:endParaRPr lang="en-US" sz="13800" b="1" dirty="0">
              <a:solidFill>
                <a:schemeClr val="tx2"/>
              </a:solidFill>
              <a:latin typeface="Montserrat" pitchFamily="50" charset="0"/>
              <a:ea typeface="Montserrat" pitchFamily="50" charset="0"/>
              <a:cs typeface="Montserrat" pitchFamily="50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-2439987" y="3259137"/>
            <a:ext cx="618807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spc="600" dirty="0" smtClean="0">
                <a:latin typeface="Montserrat" charset="0"/>
                <a:ea typeface="Montserrat" charset="0"/>
                <a:cs typeface="Montserrat" charset="0"/>
              </a:rPr>
              <a:t>4-hours for 1 month Sprints</a:t>
            </a:r>
            <a:endParaRPr lang="en-US" sz="2000" b="1" spc="600" dirty="0"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065625" y="4920457"/>
            <a:ext cx="67198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spc="600" dirty="0" smtClean="0">
                <a:solidFill>
                  <a:schemeClr val="tx2"/>
                </a:solidFill>
                <a:latin typeface="Montserrat Medium" charset="0"/>
                <a:ea typeface="Montserrat Medium" charset="0"/>
                <a:cs typeface="Montserrat Medium" charset="0"/>
              </a:rPr>
              <a:t>3-hours per month of Sprint</a:t>
            </a:r>
            <a:endParaRPr lang="en-US" sz="2400" spc="600" dirty="0">
              <a:solidFill>
                <a:schemeClr val="tx2"/>
              </a:solidFill>
              <a:latin typeface="Montserrat Medium" charset="0"/>
              <a:ea typeface="Montserrat Medium" charset="0"/>
              <a:cs typeface="Montserrat Medium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292225" y="6785014"/>
            <a:ext cx="102108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Scrum and stakeholders.</a:t>
            </a:r>
          </a:p>
          <a:p>
            <a:endParaRPr lang="en-US" sz="2600" dirty="0" smtClean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</a:endParaRPr>
          </a:p>
          <a:p>
            <a:r>
              <a:rPr lang="en-US" sz="26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The Product Owner explains what Product Backlog items have been </a:t>
            </a:r>
            <a:r>
              <a:rPr lang="en-US" sz="2600" b="1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Done and not</a:t>
            </a:r>
            <a:r>
              <a:rPr lang="en-US" sz="26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.</a:t>
            </a:r>
          </a:p>
          <a:p>
            <a:endParaRPr lang="en-US" sz="2600" dirty="0" smtClean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</a:endParaRPr>
          </a:p>
          <a:p>
            <a:r>
              <a:rPr lang="en-US" sz="60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Dev team show the work.</a:t>
            </a:r>
          </a:p>
          <a:p>
            <a:endParaRPr lang="en-US" sz="2600" dirty="0" smtClean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</a:endParaRPr>
          </a:p>
          <a:p>
            <a:r>
              <a:rPr lang="en-US" sz="26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Get input to next Sprint Planning.</a:t>
            </a:r>
            <a:endParaRPr lang="es-ES" sz="2600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1596688" y="8289161"/>
            <a:ext cx="12188825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Inspect the last Sprint. People, relationships, process, tools.</a:t>
            </a:r>
          </a:p>
          <a:p>
            <a:endParaRPr lang="en-US" sz="2500" dirty="0" smtClean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</a:endParaRPr>
          </a:p>
          <a:p>
            <a:pPr algn="r"/>
            <a:r>
              <a:rPr lang="en-US" sz="5000" b="1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Identify and order items.</a:t>
            </a:r>
          </a:p>
          <a:p>
            <a:endParaRPr lang="en-US" sz="2500" dirty="0" smtClean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</a:endParaRPr>
          </a:p>
          <a:p>
            <a:pPr algn="r"/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Create a plan for implementing improvements.</a:t>
            </a:r>
            <a:endParaRPr lang="es-ES" sz="2500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 bwMode="auto">
          <a:xfrm>
            <a:off x="3862388" y="8963025"/>
            <a:ext cx="6376987" cy="84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43" tIns="91422" rIns="182843" bIns="91422" anchor="ctr"/>
          <a:lstStyle/>
          <a:p>
            <a:pPr algn="ctr" eaLnBrk="1" hangingPunct="1">
              <a:defRPr/>
            </a:pPr>
            <a:endParaRPr lang="es-ES" b="1">
              <a:solidFill>
                <a:schemeClr val="tx1"/>
              </a:solidFill>
              <a:latin typeface="Montserrat Semi"/>
              <a:ea typeface="Montserrat Semi"/>
              <a:cs typeface="Montserrat Semi"/>
            </a:endParaRPr>
          </a:p>
        </p:txBody>
      </p:sp>
      <p:sp>
        <p:nvSpPr>
          <p:cNvPr id="15374" name="TextBox 59"/>
          <p:cNvSpPr txBox="1">
            <a:spLocks noChangeArrowheads="1"/>
          </p:cNvSpPr>
          <p:nvPr/>
        </p:nvSpPr>
        <p:spPr bwMode="auto">
          <a:xfrm>
            <a:off x="2058989" y="1851025"/>
            <a:ext cx="8659812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3800" b="1" dirty="0" smtClean="0">
                <a:solidFill>
                  <a:schemeClr val="tx2"/>
                </a:solidFill>
                <a:latin typeface="Lora" pitchFamily="2" charset="0"/>
                <a:ea typeface="Montserrat" pitchFamily="50" charset="0"/>
                <a:cs typeface="Montserrat" pitchFamily="50" charset="0"/>
              </a:rPr>
              <a:t>Product Backlog</a:t>
            </a:r>
            <a:endParaRPr lang="en-US" sz="13800" b="1" dirty="0">
              <a:solidFill>
                <a:schemeClr val="tx2"/>
              </a:solidFill>
              <a:latin typeface="Lora" pitchFamily="2" charset="0"/>
              <a:ea typeface="Montserrat" pitchFamily="50" charset="0"/>
              <a:cs typeface="Montserrat" pitchFamily="50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58988" y="1358900"/>
            <a:ext cx="6186487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spc="600" dirty="0" smtClean="0">
                <a:solidFill>
                  <a:schemeClr val="tx2"/>
                </a:solidFill>
                <a:latin typeface="Century Gothic" pitchFamily="34" charset="0"/>
                <a:ea typeface="Montserrat Medium" charset="0"/>
                <a:cs typeface="Montserrat Medium" charset="0"/>
              </a:rPr>
              <a:t>4. ARTIFACTS</a:t>
            </a:r>
            <a:endParaRPr lang="en-US" sz="2400" spc="600" dirty="0">
              <a:solidFill>
                <a:schemeClr val="tx2"/>
              </a:solidFill>
              <a:latin typeface="Century Gothic" pitchFamily="34" charset="0"/>
              <a:ea typeface="Montserrat Medium" charset="0"/>
              <a:cs typeface="Montserrat Medium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2435225" y="7532688"/>
            <a:ext cx="1080928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Is an </a:t>
            </a:r>
            <a:r>
              <a:rPr lang="en-US" sz="2500" b="1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ordered list of everything</a:t>
            </a:r>
            <a:r>
              <a:rPr lang="en-US" sz="25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Lora" pitchFamily="2" charset="0"/>
              </a:rPr>
              <a:t> that is known to be needed in the product. Single source. Never complete.</a:t>
            </a:r>
            <a:endParaRPr lang="es-ES" sz="2500" dirty="0">
              <a:solidFill>
                <a:schemeClr val="accent1">
                  <a:lumMod val="75000"/>
                  <a:lumOff val="25000"/>
                </a:schemeClr>
              </a:solidFill>
              <a:latin typeface="Lora" pitchFamily="2" charset="0"/>
            </a:endParaRPr>
          </a:p>
        </p:txBody>
      </p:sp>
      <p:pic>
        <p:nvPicPr>
          <p:cNvPr id="29" name="28 Imagen" descr="1 vZEF84N6ly7DLvC8Z9Fm5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244512" y="2286000"/>
            <a:ext cx="9982200" cy="9053363"/>
          </a:xfrm>
          <a:prstGeom prst="rect">
            <a:avLst/>
          </a:prstGeom>
        </p:spPr>
      </p:pic>
      <p:sp>
        <p:nvSpPr>
          <p:cNvPr id="30" name="29 Rectángulo"/>
          <p:cNvSpPr/>
          <p:nvPr/>
        </p:nvSpPr>
        <p:spPr>
          <a:xfrm>
            <a:off x="2435225" y="10972800"/>
            <a:ext cx="12188825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 smtClean="0">
                <a:solidFill>
                  <a:schemeClr val="accent1"/>
                </a:solidFill>
                <a:latin typeface="Lora" pitchFamily="2" charset="0"/>
              </a:rPr>
              <a:t>Higher ordered items are usually clearer and more detailed than lower ordered ones.</a:t>
            </a:r>
            <a:endParaRPr lang="es-ES" sz="4000" dirty="0">
              <a:solidFill>
                <a:schemeClr val="accent1"/>
              </a:solidFill>
              <a:latin typeface="Lora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Simple GP">
      <a:dk1>
        <a:srgbClr val="7F7F7F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8FA2AA"/>
      </a:accent2>
      <a:accent3>
        <a:srgbClr val="545557"/>
      </a:accent3>
      <a:accent4>
        <a:srgbClr val="91969B"/>
      </a:accent4>
      <a:accent5>
        <a:srgbClr val="4B5050"/>
      </a:accent5>
      <a:accent6>
        <a:srgbClr val="91969B"/>
      </a:accent6>
      <a:hlink>
        <a:srgbClr val="4B5050"/>
      </a:hlink>
      <a:folHlink>
        <a:srgbClr val="19BB9B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 bwMode="auto">
        <a:noFill/>
        <a:ln w="9525">
          <a:noFill/>
          <a:miter lim="800000"/>
          <a:headEnd/>
          <a:tailEnd/>
        </a:ln>
      </a:spPr>
      <a:bodyPr wrap="square">
        <a:spAutoFit/>
      </a:bodyPr>
      <a:lstStyle>
        <a:defPPr algn="r" eaLnBrk="1" hangingPunct="1">
          <a:defRPr sz="10000" b="1" dirty="0" smtClean="0">
            <a:solidFill>
              <a:srgbClr val="F7F7F7"/>
            </a:solidFill>
            <a:latin typeface="Lora" pitchFamily="2" charset="0"/>
            <a:ea typeface="Montserrat" pitchFamily="50" charset="0"/>
            <a:cs typeface="Montserrat" pitchFamily="50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32731</TotalTime>
  <Words>819</Words>
  <Application>Microsoft Office PowerPoint</Application>
  <PresentationFormat>Personalizado</PresentationFormat>
  <Paragraphs>104</Paragraphs>
  <Slides>10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Default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Manager>Awesome PPT</Manager>
  <Company>Awesome PPT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Awesome PPT</dc:title>
  <dc:subject>Awesome PPT</dc:subject>
  <dc:creator>Awesome PPT</dc:creator>
  <cp:keywords>Awesome PPT</cp:keywords>
  <dc:description>Awesome PPT</dc:description>
  <cp:lastModifiedBy>Chema</cp:lastModifiedBy>
  <cp:revision>6405</cp:revision>
  <dcterms:created xsi:type="dcterms:W3CDTF">2014-11-12T21:47:38Z</dcterms:created>
  <dcterms:modified xsi:type="dcterms:W3CDTF">2020-11-18T07:45:30Z</dcterms:modified>
  <cp:category>Awesome PPT</cp:category>
</cp:coreProperties>
</file>